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6"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2" d="100"/>
          <a:sy n="72" d="100"/>
        </p:scale>
        <p:origin x="-1140" y="-3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F7169F-3DEB-431E-ADD6-9EC0AA8C3EE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1304877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F7169F-3DEB-431E-ADD6-9EC0AA8C3EE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3565096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F7169F-3DEB-431E-ADD6-9EC0AA8C3EE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239468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F7169F-3DEB-431E-ADD6-9EC0AA8C3EE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1117283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F7169F-3DEB-431E-ADD6-9EC0AA8C3EE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4062863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F7169F-3DEB-431E-ADD6-9EC0AA8C3EE2}"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3393079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F7169F-3DEB-431E-ADD6-9EC0AA8C3EE2}" type="datetimeFigureOut">
              <a:rPr lang="en-US" smtClean="0"/>
              <a:t>12/4/2018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3444355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F7169F-3DEB-431E-ADD6-9EC0AA8C3EE2}" type="datetimeFigureOut">
              <a:rPr lang="en-US" smtClean="0"/>
              <a:t>12/4/2018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3999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F7169F-3DEB-431E-ADD6-9EC0AA8C3EE2}" type="datetimeFigureOut">
              <a:rPr lang="en-US" smtClean="0"/>
              <a:t>12/4/2018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3442309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F7169F-3DEB-431E-ADD6-9EC0AA8C3EE2}"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2553265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F7169F-3DEB-431E-ADD6-9EC0AA8C3EE2}"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1670233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F7169F-3DEB-431E-ADD6-9EC0AA8C3EE2}" type="datetimeFigureOut">
              <a:rPr lang="en-US" smtClean="0"/>
              <a:t>12/4/2018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693885-2A7B-4D21-A7F3-5B1C382B82A7}" type="slidenum">
              <a:rPr lang="en-US" smtClean="0"/>
              <a:t>‹#›</a:t>
            </a:fld>
            <a:endParaRPr lang="en-US"/>
          </a:p>
        </p:txBody>
      </p:sp>
    </p:spTree>
    <p:extLst>
      <p:ext uri="{BB962C8B-B14F-4D97-AF65-F5344CB8AC3E}">
        <p14:creationId xmlns:p14="http://schemas.microsoft.com/office/powerpoint/2010/main" val="23638649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31934"/>
            <a:ext cx="12192000" cy="5201424"/>
          </a:xfrm>
          <a:prstGeom prst="rect">
            <a:avLst/>
          </a:prstGeom>
        </p:spPr>
        <p:txBody>
          <a:bodyPr wrap="square">
            <a:spAutoFit/>
          </a:bodyPr>
          <a:lstStyle/>
          <a:p>
            <a:endParaRPr lang="en-US" dirty="0" smtClean="0">
              <a:latin typeface="Gloucester MT Extra Condensed" panose="02030808020601010101" pitchFamily="18" charset="0"/>
            </a:endParaRPr>
          </a:p>
          <a:p>
            <a:endParaRPr lang="en-US" dirty="0" smtClean="0">
              <a:latin typeface="Gloucester MT Extra Condensed" panose="02030808020601010101" pitchFamily="18" charset="0"/>
            </a:endParaRPr>
          </a:p>
          <a:p>
            <a:endParaRPr lang="en-US" dirty="0" smtClean="0"/>
          </a:p>
          <a:p>
            <a:endParaRPr lang="en-US" dirty="0" smtClean="0"/>
          </a:p>
          <a:p>
            <a:pPr algn="ctr"/>
            <a:r>
              <a:rPr lang="en-US" sz="9600" dirty="0">
                <a:latin typeface="Gloucester MT Extra Condensed" panose="02030808020601010101" pitchFamily="18" charset="0"/>
              </a:rPr>
              <a:t>Optics Laboratory</a:t>
            </a:r>
          </a:p>
          <a:p>
            <a:pPr algn="ctr"/>
            <a:r>
              <a:rPr lang="en-US" sz="2800" dirty="0">
                <a:latin typeface="Gloucester MT Extra Condensed" panose="02030808020601010101" pitchFamily="18" charset="0"/>
              </a:rPr>
              <a:t>2nd Grade - 1st Semester</a:t>
            </a:r>
          </a:p>
          <a:p>
            <a:pPr algn="ctr"/>
            <a:r>
              <a:rPr lang="en-US" sz="2800" dirty="0">
                <a:latin typeface="Gloucester MT Extra Condensed" panose="02030808020601010101" pitchFamily="18" charset="0"/>
              </a:rPr>
              <a:t>2018/2019</a:t>
            </a:r>
          </a:p>
          <a:p>
            <a:endParaRPr lang="en-US" dirty="0">
              <a:latin typeface="Gloucester MT Extra Condensed" panose="02030808020601010101" pitchFamily="18" charset="0"/>
            </a:endParaRPr>
          </a:p>
          <a:p>
            <a:pPr algn="ctr"/>
            <a:r>
              <a:rPr lang="en-US" sz="3600" u="sng" dirty="0">
                <a:latin typeface="Gloucester MT Extra Condensed" panose="02030808020601010101" pitchFamily="18" charset="0"/>
              </a:rPr>
              <a:t>Instructors</a:t>
            </a:r>
          </a:p>
          <a:p>
            <a:pPr algn="ctr"/>
            <a:r>
              <a:rPr lang="en-US" dirty="0">
                <a:latin typeface="Gloucester MT Extra Condensed" panose="02030808020601010101" pitchFamily="18" charset="0"/>
              </a:rPr>
              <a:t>Assist. Prof. Dr. Sabah Ibrahim</a:t>
            </a:r>
          </a:p>
          <a:p>
            <a:pPr algn="ctr"/>
            <a:r>
              <a:rPr lang="en-US" dirty="0">
                <a:latin typeface="Gloucester MT Extra Condensed" panose="02030808020601010101" pitchFamily="18" charset="0"/>
              </a:rPr>
              <a:t>Assist. Lect. </a:t>
            </a:r>
            <a:r>
              <a:rPr lang="en-US" dirty="0" err="1">
                <a:latin typeface="Gloucester MT Extra Condensed" panose="02030808020601010101" pitchFamily="18" charset="0"/>
              </a:rPr>
              <a:t>Muhanned</a:t>
            </a:r>
            <a:r>
              <a:rPr lang="en-US" dirty="0">
                <a:latin typeface="Gloucester MT Extra Condensed" panose="02030808020601010101" pitchFamily="18" charset="0"/>
              </a:rPr>
              <a:t> Jamal</a:t>
            </a:r>
          </a:p>
          <a:p>
            <a:pPr algn="ctr"/>
            <a:r>
              <a:rPr lang="en-US" dirty="0">
                <a:latin typeface="Gloucester MT Extra Condensed" panose="02030808020601010101" pitchFamily="18" charset="0"/>
              </a:rPr>
              <a:t>Assist. Lect. Najwa Ibrahim</a:t>
            </a:r>
          </a:p>
        </p:txBody>
      </p:sp>
      <p:pic>
        <p:nvPicPr>
          <p:cNvPr id="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292" y="602289"/>
            <a:ext cx="19177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68341" y="754689"/>
            <a:ext cx="2015067" cy="1292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50298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ctr"/>
            <a:r>
              <a:rPr lang="en-US" sz="4000" b="1" dirty="0" smtClean="0">
                <a:latin typeface="Gloucester MT Extra Condensed" panose="02030808020601010101" pitchFamily="18" charset="0"/>
              </a:rPr>
              <a:t>Experiment Nine</a:t>
            </a:r>
            <a:br>
              <a:rPr lang="en-US" sz="4000" b="1" dirty="0" smtClean="0">
                <a:latin typeface="Gloucester MT Extra Condensed" panose="02030808020601010101" pitchFamily="18" charset="0"/>
              </a:rPr>
            </a:br>
            <a:r>
              <a:rPr lang="en-US" sz="4000" b="1" dirty="0">
                <a:latin typeface="Gloucester MT Extra Condensed" panose="02030808020601010101" pitchFamily="18" charset="0"/>
              </a:rPr>
              <a:t>Microscope</a:t>
            </a:r>
          </a:p>
        </p:txBody>
      </p:sp>
      <mc:AlternateContent xmlns:mc="http://schemas.openxmlformats.org/markup-compatibility/2006" xmlns:a14="http://schemas.microsoft.com/office/drawing/2010/main">
        <mc:Choice Requires="a14">
          <p:sp>
            <p:nvSpPr>
              <p:cNvPr id="4" name="Content Placeholder 2"/>
              <p:cNvSpPr>
                <a:spLocks noGrp="1"/>
              </p:cNvSpPr>
              <p:nvPr>
                <p:ph idx="1"/>
              </p:nvPr>
            </p:nvSpPr>
            <p:spPr>
              <a:xfrm>
                <a:off x="838200" y="1825624"/>
                <a:ext cx="10515600" cy="4816963"/>
              </a:xfrm>
            </p:spPr>
            <p:txBody>
              <a:bodyPr>
                <a:normAutofit/>
              </a:bodyPr>
              <a:lstStyle/>
              <a:p>
                <a:pPr marL="0" lvl="0" indent="0">
                  <a:buNone/>
                </a:pPr>
                <a:r>
                  <a:rPr lang="en-US" sz="2400" b="1" u="heavy" dirty="0" smtClean="0">
                    <a:latin typeface="Gloucester MT Extra Condensed" panose="02030808020601010101" pitchFamily="18" charset="0"/>
                  </a:rPr>
                  <a:t>Apparatus:</a:t>
                </a:r>
              </a:p>
              <a:p>
                <a:pPr marL="0" lvl="0" indent="0">
                  <a:buNone/>
                </a:pPr>
                <a:r>
                  <a:rPr lang="en-US" sz="1800" dirty="0">
                    <a:latin typeface="Gloucester MT Extra Condensed" panose="02030808020601010101" pitchFamily="18" charset="0"/>
                  </a:rPr>
                  <a:t>Bench, Convex Lenses (+100 mm and +200 mm), Screen Paper grid pattern</a:t>
                </a:r>
                <a:r>
                  <a:rPr lang="en-US" sz="1800" dirty="0" smtClean="0">
                    <a:latin typeface="Gloucester MT Extra Condensed" panose="02030808020601010101" pitchFamily="18" charset="0"/>
                  </a:rPr>
                  <a:t>.</a:t>
                </a:r>
                <a:endParaRPr lang="en-US" sz="1800" dirty="0">
                  <a:latin typeface="Gloucester MT Extra Condensed" panose="02030808020601010101" pitchFamily="18" charset="0"/>
                </a:endParaRPr>
              </a:p>
              <a:p>
                <a:pPr marL="0" lvl="0" indent="0">
                  <a:buNone/>
                </a:pPr>
                <a:r>
                  <a:rPr lang="en-US" sz="2400" b="1" u="heavy" dirty="0" smtClean="0">
                    <a:latin typeface="Gloucester MT Extra Condensed" panose="02030808020601010101" pitchFamily="18" charset="0"/>
                  </a:rPr>
                  <a:t>Theory:</a:t>
                </a:r>
              </a:p>
              <a:p>
                <a:pPr>
                  <a:lnSpc>
                    <a:spcPct val="150000"/>
                  </a:lnSpc>
                </a:pPr>
                <a:r>
                  <a:rPr lang="en-US" sz="1800" dirty="0">
                    <a:latin typeface="Gloucester MT Extra Condensed" panose="02030808020601010101" pitchFamily="18" charset="0"/>
                  </a:rPr>
                  <a:t>A microscope magnifies an object that is close to the objective lens. The microscope in this experiment will form an image in the same place as the object (see Figure 16.1). The lenses are thin compared to the other distances involved, which allow the Thin Lens Formula to be used: </a:t>
                </a:r>
              </a:p>
              <a:p>
                <a:pPr>
                  <a:lnSpc>
                    <a:spcPct val="150000"/>
                  </a:lnSpc>
                </a:pPr>
                <a14:m>
                  <m:oMath xmlns:m="http://schemas.openxmlformats.org/officeDocument/2006/math">
                    <m:f>
                      <m:fPr>
                        <m:ctrlPr>
                          <a:rPr lang="en-US" sz="1800" i="1">
                            <a:latin typeface="Cambria Math"/>
                          </a:rPr>
                        </m:ctrlPr>
                      </m:fPr>
                      <m:num>
                        <m:r>
                          <a:rPr lang="en-US" sz="1800">
                            <a:latin typeface="Cambria Math"/>
                          </a:rPr>
                          <m:t>𝟏</m:t>
                        </m:r>
                      </m:num>
                      <m:den>
                        <m:r>
                          <a:rPr lang="en-US" sz="1800">
                            <a:latin typeface="Cambria Math"/>
                          </a:rPr>
                          <m:t>𝒇</m:t>
                        </m:r>
                      </m:den>
                    </m:f>
                    <m:r>
                      <a:rPr lang="en-US" sz="1800">
                        <a:latin typeface="Cambria Math"/>
                      </a:rPr>
                      <m:t>=</m:t>
                    </m:r>
                    <m:f>
                      <m:fPr>
                        <m:ctrlPr>
                          <a:rPr lang="en-US" sz="1800" i="1">
                            <a:latin typeface="Cambria Math"/>
                          </a:rPr>
                        </m:ctrlPr>
                      </m:fPr>
                      <m:num>
                        <m:r>
                          <a:rPr lang="en-US" sz="1800">
                            <a:latin typeface="Cambria Math"/>
                          </a:rPr>
                          <m:t>𝟏</m:t>
                        </m:r>
                      </m:num>
                      <m:den>
                        <m:sSub>
                          <m:sSubPr>
                            <m:ctrlPr>
                              <a:rPr lang="en-US" sz="1800" i="1">
                                <a:latin typeface="Cambria Math"/>
                              </a:rPr>
                            </m:ctrlPr>
                          </m:sSubPr>
                          <m:e>
                            <m:r>
                              <a:rPr lang="en-US" sz="1800">
                                <a:latin typeface="Cambria Math"/>
                              </a:rPr>
                              <m:t>𝒅</m:t>
                            </m:r>
                          </m:e>
                          <m:sub>
                            <m:r>
                              <a:rPr lang="en-US" sz="1800">
                                <a:latin typeface="Cambria Math"/>
                              </a:rPr>
                              <m:t>𝟎</m:t>
                            </m:r>
                          </m:sub>
                        </m:sSub>
                      </m:den>
                    </m:f>
                    <m:r>
                      <a:rPr lang="en-US" sz="1800">
                        <a:latin typeface="Cambria Math"/>
                      </a:rPr>
                      <m:t>+</m:t>
                    </m:r>
                    <m:f>
                      <m:fPr>
                        <m:ctrlPr>
                          <a:rPr lang="en-US" sz="1800" i="1">
                            <a:latin typeface="Cambria Math"/>
                          </a:rPr>
                        </m:ctrlPr>
                      </m:fPr>
                      <m:num>
                        <m:r>
                          <a:rPr lang="en-US" sz="1800">
                            <a:latin typeface="Cambria Math"/>
                          </a:rPr>
                          <m:t>𝟏</m:t>
                        </m:r>
                      </m:num>
                      <m:den>
                        <m:sSub>
                          <m:sSubPr>
                            <m:ctrlPr>
                              <a:rPr lang="en-US" sz="1800" i="1">
                                <a:latin typeface="Cambria Math"/>
                              </a:rPr>
                            </m:ctrlPr>
                          </m:sSubPr>
                          <m:e>
                            <m:r>
                              <a:rPr lang="en-US" sz="1800">
                                <a:latin typeface="Cambria Math"/>
                              </a:rPr>
                              <m:t>𝒅</m:t>
                            </m:r>
                          </m:e>
                          <m:sub>
                            <m:r>
                              <a:rPr lang="en-US" sz="1800">
                                <a:latin typeface="Cambria Math"/>
                              </a:rPr>
                              <m:t>𝒊</m:t>
                            </m:r>
                          </m:sub>
                        </m:sSub>
                      </m:den>
                    </m:f>
                  </m:oMath>
                </a14:m>
                <a:endParaRPr lang="en-US" sz="1800" dirty="0">
                  <a:latin typeface="Gloucester MT Extra Condensed" panose="02030808020601010101" pitchFamily="18" charset="0"/>
                </a:endParaRPr>
              </a:p>
              <a:p>
                <a:pPr>
                  <a:lnSpc>
                    <a:spcPct val="150000"/>
                  </a:lnSpc>
                </a:pPr>
                <a:r>
                  <a:rPr lang="en-US" sz="1800" dirty="0">
                    <a:latin typeface="Gloucester MT Extra Condensed" panose="02030808020601010101" pitchFamily="18" charset="0"/>
                  </a:rPr>
                  <a:t>Where f is focal length, do is the distance between the object and the lens, and di is the distance between the image and the lens. The magnification, M, of a two-lens system is equal to the product of the magnifications of the individual lenses:</a:t>
                </a:r>
              </a:p>
              <a:p>
                <a:pPr>
                  <a:lnSpc>
                    <a:spcPct val="150000"/>
                  </a:lnSpc>
                </a:pPr>
                <a14:m>
                  <m:oMath xmlns:m="http://schemas.openxmlformats.org/officeDocument/2006/math">
                    <m:r>
                      <a:rPr lang="en-US" sz="1800">
                        <a:latin typeface="Cambria Math"/>
                      </a:rPr>
                      <m:t>𝒎</m:t>
                    </m:r>
                    <m:r>
                      <a:rPr lang="en-US" sz="1800">
                        <a:latin typeface="Cambria Math"/>
                      </a:rPr>
                      <m:t>=</m:t>
                    </m:r>
                    <m:sSub>
                      <m:sSubPr>
                        <m:ctrlPr>
                          <a:rPr lang="en-US" sz="1800" i="1">
                            <a:latin typeface="Cambria Math"/>
                          </a:rPr>
                        </m:ctrlPr>
                      </m:sSubPr>
                      <m:e>
                        <m:r>
                          <a:rPr lang="en-US" sz="1800">
                            <a:latin typeface="Cambria Math"/>
                          </a:rPr>
                          <m:t>𝒎</m:t>
                        </m:r>
                      </m:e>
                      <m:sub>
                        <m:r>
                          <a:rPr lang="en-US" sz="1800">
                            <a:latin typeface="Cambria Math"/>
                          </a:rPr>
                          <m:t>𝟏</m:t>
                        </m:r>
                      </m:sub>
                    </m:sSub>
                    <m:sSub>
                      <m:sSubPr>
                        <m:ctrlPr>
                          <a:rPr lang="en-US" sz="1800" i="1">
                            <a:latin typeface="Cambria Math"/>
                          </a:rPr>
                        </m:ctrlPr>
                      </m:sSubPr>
                      <m:e>
                        <m:r>
                          <a:rPr lang="en-US" sz="1800">
                            <a:latin typeface="Cambria Math"/>
                          </a:rPr>
                          <m:t>𝒎</m:t>
                        </m:r>
                      </m:e>
                      <m:sub>
                        <m:r>
                          <a:rPr lang="en-US" sz="1800">
                            <a:latin typeface="Cambria Math"/>
                          </a:rPr>
                          <m:t>𝟐</m:t>
                        </m:r>
                      </m:sub>
                    </m:sSub>
                    <m:r>
                      <a:rPr lang="en-US" sz="1800">
                        <a:latin typeface="Cambria Math"/>
                      </a:rPr>
                      <m:t>=</m:t>
                    </m:r>
                    <m:d>
                      <m:dPr>
                        <m:ctrlPr>
                          <a:rPr lang="en-US" sz="1800" i="1">
                            <a:latin typeface="Cambria Math"/>
                          </a:rPr>
                        </m:ctrlPr>
                      </m:dPr>
                      <m:e>
                        <m:f>
                          <m:fPr>
                            <m:ctrlPr>
                              <a:rPr lang="en-US" sz="1800" i="1">
                                <a:latin typeface="Cambria Math"/>
                              </a:rPr>
                            </m:ctrlPr>
                          </m:fPr>
                          <m:num>
                            <m:r>
                              <a:rPr lang="en-US" sz="1800">
                                <a:latin typeface="Cambria Math"/>
                              </a:rPr>
                              <m:t>−</m:t>
                            </m:r>
                            <m:sSub>
                              <m:sSubPr>
                                <m:ctrlPr>
                                  <a:rPr lang="en-US" sz="1800" i="1">
                                    <a:latin typeface="Cambria Math"/>
                                  </a:rPr>
                                </m:ctrlPr>
                              </m:sSubPr>
                              <m:e>
                                <m:r>
                                  <a:rPr lang="en-US" sz="1800">
                                    <a:latin typeface="Cambria Math"/>
                                  </a:rPr>
                                  <m:t>𝒅</m:t>
                                </m:r>
                              </m:e>
                              <m:sub>
                                <m:r>
                                  <a:rPr lang="en-US" sz="1800">
                                    <a:latin typeface="Cambria Math"/>
                                  </a:rPr>
                                  <m:t>𝒊</m:t>
                                </m:r>
                                <m:r>
                                  <a:rPr lang="en-US" sz="1800">
                                    <a:latin typeface="Cambria Math"/>
                                  </a:rPr>
                                  <m:t>𝟏</m:t>
                                </m:r>
                              </m:sub>
                            </m:sSub>
                          </m:num>
                          <m:den>
                            <m:sSub>
                              <m:sSubPr>
                                <m:ctrlPr>
                                  <a:rPr lang="en-US" sz="1800" i="1">
                                    <a:latin typeface="Cambria Math"/>
                                  </a:rPr>
                                </m:ctrlPr>
                              </m:sSubPr>
                              <m:e>
                                <m:r>
                                  <a:rPr lang="en-US" sz="1800">
                                    <a:latin typeface="Cambria Math"/>
                                  </a:rPr>
                                  <m:t>𝒅</m:t>
                                </m:r>
                              </m:e>
                              <m:sub>
                                <m:r>
                                  <a:rPr lang="en-US" sz="1800">
                                    <a:latin typeface="Cambria Math"/>
                                  </a:rPr>
                                  <m:t>𝟎𝟏</m:t>
                                </m:r>
                              </m:sub>
                            </m:sSub>
                          </m:den>
                        </m:f>
                      </m:e>
                    </m:d>
                    <m:d>
                      <m:dPr>
                        <m:ctrlPr>
                          <a:rPr lang="en-US" sz="1800" i="1">
                            <a:latin typeface="Cambria Math"/>
                          </a:rPr>
                        </m:ctrlPr>
                      </m:dPr>
                      <m:e>
                        <m:f>
                          <m:fPr>
                            <m:ctrlPr>
                              <a:rPr lang="en-US" sz="1800" i="1">
                                <a:latin typeface="Cambria Math"/>
                              </a:rPr>
                            </m:ctrlPr>
                          </m:fPr>
                          <m:num>
                            <m:r>
                              <a:rPr lang="en-US" sz="1800">
                                <a:latin typeface="Cambria Math"/>
                              </a:rPr>
                              <m:t>−</m:t>
                            </m:r>
                            <m:sSub>
                              <m:sSubPr>
                                <m:ctrlPr>
                                  <a:rPr lang="en-US" sz="1800" i="1">
                                    <a:latin typeface="Cambria Math"/>
                                  </a:rPr>
                                </m:ctrlPr>
                              </m:sSubPr>
                              <m:e>
                                <m:r>
                                  <a:rPr lang="en-US" sz="1800">
                                    <a:latin typeface="Cambria Math"/>
                                  </a:rPr>
                                  <m:t>𝒅</m:t>
                                </m:r>
                              </m:e>
                              <m:sub>
                                <m:r>
                                  <a:rPr lang="en-US" sz="1800">
                                    <a:latin typeface="Cambria Math"/>
                                  </a:rPr>
                                  <m:t>𝒊</m:t>
                                </m:r>
                                <m:r>
                                  <a:rPr lang="en-US" sz="1800">
                                    <a:latin typeface="Cambria Math"/>
                                  </a:rPr>
                                  <m:t>𝟐</m:t>
                                </m:r>
                              </m:sub>
                            </m:sSub>
                          </m:num>
                          <m:den>
                            <m:sSub>
                              <m:sSubPr>
                                <m:ctrlPr>
                                  <a:rPr lang="en-US" sz="1800" i="1">
                                    <a:latin typeface="Cambria Math"/>
                                  </a:rPr>
                                </m:ctrlPr>
                              </m:sSubPr>
                              <m:e>
                                <m:r>
                                  <a:rPr lang="en-US" sz="1800">
                                    <a:latin typeface="Cambria Math"/>
                                  </a:rPr>
                                  <m:t>𝒅</m:t>
                                </m:r>
                              </m:e>
                              <m:sub>
                                <m:r>
                                  <a:rPr lang="en-US" sz="1800">
                                    <a:latin typeface="Cambria Math"/>
                                  </a:rPr>
                                  <m:t>𝟎𝟐</m:t>
                                </m:r>
                              </m:sub>
                            </m:sSub>
                          </m:den>
                        </m:f>
                      </m:e>
                    </m:d>
                  </m:oMath>
                </a14:m>
                <a:endParaRPr lang="en-US" sz="1800" dirty="0">
                  <a:latin typeface="Gloucester MT Extra Condensed" panose="02030808020601010101" pitchFamily="18" charset="0"/>
                </a:endParaRPr>
              </a:p>
              <a:p>
                <a:pPr marL="0" lvl="0" indent="0">
                  <a:buNone/>
                </a:pPr>
                <a:endParaRPr lang="en-US" sz="2400" b="1" u="heavy" dirty="0">
                  <a:latin typeface="Gloucester MT Extra Condensed" panose="02030808020601010101" pitchFamily="18" charset="0"/>
                </a:endParaRPr>
              </a:p>
            </p:txBody>
          </p:sp>
        </mc:Choice>
        <mc:Fallback xmlns="">
          <p:sp>
            <p:nvSpPr>
              <p:cNvPr id="4" name="Content Placeholder 2"/>
              <p:cNvSpPr>
                <a:spLocks noGrp="1" noRot="1" noChangeAspect="1" noMove="1" noResize="1" noEditPoints="1" noAdjustHandles="1" noChangeArrowheads="1" noChangeShapeType="1" noTextEdit="1"/>
              </p:cNvSpPr>
              <p:nvPr>
                <p:ph idx="1"/>
              </p:nvPr>
            </p:nvSpPr>
            <p:spPr>
              <a:xfrm>
                <a:off x="838200" y="1825624"/>
                <a:ext cx="10515600" cy="4816963"/>
              </a:xfrm>
              <a:blipFill rotWithShape="0">
                <a:blip r:embed="rId2"/>
                <a:stretch>
                  <a:fillRect l="-928" t="-1770" r="-174"/>
                </a:stretch>
              </a:blipFill>
            </p:spPr>
            <p:txBody>
              <a:bodyPr/>
              <a:lstStyle/>
              <a:p>
                <a:r>
                  <a:rPr lang="en-US">
                    <a:noFill/>
                  </a:rPr>
                  <a:t> </a:t>
                </a:r>
              </a:p>
            </p:txBody>
          </p:sp>
        </mc:Fallback>
      </mc:AlternateContent>
      <p:pic>
        <p:nvPicPr>
          <p:cNvPr id="5" name="Picture 4"/>
          <p:cNvPicPr/>
          <p:nvPr/>
        </p:nvPicPr>
        <p:blipFill>
          <a:blip r:embed="rId3"/>
          <a:stretch>
            <a:fillRect/>
          </a:stretch>
        </p:blipFill>
        <p:spPr>
          <a:xfrm>
            <a:off x="6964680" y="5302885"/>
            <a:ext cx="5227320" cy="1555115"/>
          </a:xfrm>
          <a:prstGeom prst="rect">
            <a:avLst/>
          </a:prstGeom>
        </p:spPr>
      </p:pic>
    </p:spTree>
    <p:extLst>
      <p:ext uri="{BB962C8B-B14F-4D97-AF65-F5344CB8AC3E}">
        <p14:creationId xmlns:p14="http://schemas.microsoft.com/office/powerpoint/2010/main" val="5847938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TotalTime>
  <Words>205</Words>
  <Application>Microsoft Office PowerPoint</Application>
  <PresentationFormat>Custom</PresentationFormat>
  <Paragraphs>20</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Experiment Nine Microscope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Najwa Almusawy</dc:creator>
  <cp:lastModifiedBy>Nada</cp:lastModifiedBy>
  <cp:revision>21</cp:revision>
  <dcterms:created xsi:type="dcterms:W3CDTF">2018-12-01T12:17:18Z</dcterms:created>
  <dcterms:modified xsi:type="dcterms:W3CDTF">2018-12-04T18:06:42Z</dcterms:modified>
</cp:coreProperties>
</file>